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97" r:id="rId3"/>
    <p:sldId id="300" r:id="rId4"/>
    <p:sldId id="299" r:id="rId5"/>
    <p:sldId id="298" r:id="rId6"/>
    <p:sldId id="258" r:id="rId7"/>
    <p:sldId id="288" r:id="rId8"/>
    <p:sldId id="293" r:id="rId9"/>
    <p:sldId id="294" r:id="rId10"/>
    <p:sldId id="295" r:id="rId11"/>
    <p:sldId id="289" r:id="rId12"/>
    <p:sldId id="296"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5" d="100"/>
          <a:sy n="135" d="100"/>
        </p:scale>
        <p:origin x="-104" y="-2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252747-AACE-4AB3-AD6C-7312DB1EC921}" type="datetimeFigureOut">
              <a:rPr lang="en-US" smtClean="0"/>
              <a:t>8/27/13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D0BF41-17FD-43F1-B3B5-5D96A472EB62}" type="slidenum">
              <a:rPr lang="en-US" smtClean="0"/>
              <a:t>‹#›</a:t>
            </a:fld>
            <a:endParaRPr lang="en-US"/>
          </a:p>
        </p:txBody>
      </p:sp>
    </p:spTree>
    <p:extLst>
      <p:ext uri="{BB962C8B-B14F-4D97-AF65-F5344CB8AC3E}">
        <p14:creationId xmlns:p14="http://schemas.microsoft.com/office/powerpoint/2010/main" val="3839082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99D3853-3188-4398-ABA6-307A6729E8D4}" type="datetime1">
              <a:rPr lang="en-US" smtClean="0"/>
              <a:t>8/27/13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854445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807B9-823A-44D3-A830-9795654C6833}" type="datetime1">
              <a:rPr lang="en-US" smtClean="0"/>
              <a:t>8/27/13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95594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9C3463-EF26-4505-A3D6-0AEDC3E83E98}" type="datetime1">
              <a:rPr lang="en-US" smtClean="0"/>
              <a:t>8/27/13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02077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596679-7B7E-454E-A95C-517422D3966C}" type="datetime1">
              <a:rPr lang="en-US" smtClean="0"/>
              <a:t>8/27/13</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551748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30070E-D363-4A9C-B911-D9A463825519}" type="datetime1">
              <a:rPr lang="en-US" smtClean="0"/>
              <a:t>8/27/13</a:t>
            </a:fld>
            <a:endParaRPr lang="en-US"/>
          </a:p>
        </p:txBody>
      </p:sp>
      <p:sp>
        <p:nvSpPr>
          <p:cNvPr id="8" name="Footer Placeholder 7"/>
          <p:cNvSpPr>
            <a:spLocks noGrp="1"/>
          </p:cNvSpPr>
          <p:nvPr>
            <p:ph type="ftr" sz="quarter" idx="11"/>
          </p:nvPr>
        </p:nvSpPr>
        <p:spPr/>
        <p:txBody>
          <a:bodyPr/>
          <a:lstStyle/>
          <a:p>
            <a:r>
              <a:rPr lang="en-US" smtClean="0"/>
              <a:t>Copyright 2014 by Alfred P. Rovai, Jason D. Baker, and Michael K. Ponton</a:t>
            </a:r>
            <a:endParaRPr lang="en-US"/>
          </a:p>
        </p:txBody>
      </p:sp>
      <p:sp>
        <p:nvSpPr>
          <p:cNvPr id="9" name="Slide Number Placeholder 8"/>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392066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B230E1-7F74-4E93-A867-A38B563B8581}" type="datetime1">
              <a:rPr lang="en-US" smtClean="0"/>
              <a:t>8/27/13</a:t>
            </a:fld>
            <a:endParaRPr lang="en-US"/>
          </a:p>
        </p:txBody>
      </p:sp>
      <p:sp>
        <p:nvSpPr>
          <p:cNvPr id="4" name="Footer Placeholder 3"/>
          <p:cNvSpPr>
            <a:spLocks noGrp="1"/>
          </p:cNvSpPr>
          <p:nvPr>
            <p:ph type="ftr" sz="quarter" idx="11"/>
          </p:nvPr>
        </p:nvSpPr>
        <p:spPr/>
        <p:txBody>
          <a:bodyPr/>
          <a:lstStyle/>
          <a:p>
            <a:r>
              <a:rPr lang="en-US" smtClean="0"/>
              <a:t>Copyright 2014 by Alfred P. Rovai, Jason D. Baker, and Michael K. Ponton</a:t>
            </a:r>
            <a:endParaRPr lang="en-US"/>
          </a:p>
        </p:txBody>
      </p:sp>
      <p:sp>
        <p:nvSpPr>
          <p:cNvPr id="5" name="Slide Number Placeholder 4"/>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2382595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56A8B3-707A-4C07-A3A9-C9341EB252BF}" type="datetime1">
              <a:rPr lang="en-US" smtClean="0"/>
              <a:t>8/27/13</a:t>
            </a:fld>
            <a:endParaRPr lang="en-US"/>
          </a:p>
        </p:txBody>
      </p:sp>
      <p:sp>
        <p:nvSpPr>
          <p:cNvPr id="3" name="Footer Placeholder 2"/>
          <p:cNvSpPr>
            <a:spLocks noGrp="1"/>
          </p:cNvSpPr>
          <p:nvPr>
            <p:ph type="ftr" sz="quarter" idx="11"/>
          </p:nvPr>
        </p:nvSpPr>
        <p:spPr/>
        <p:txBody>
          <a:bodyPr/>
          <a:lstStyle/>
          <a:p>
            <a:r>
              <a:rPr lang="en-US" smtClean="0"/>
              <a:t>Copyright 2014 by Alfred P. Rovai, Jason D. Baker, and Michael K. Ponton</a:t>
            </a:r>
            <a:endParaRPr lang="en-US"/>
          </a:p>
        </p:txBody>
      </p:sp>
      <p:sp>
        <p:nvSpPr>
          <p:cNvPr id="4" name="Slide Number Placeholder 3"/>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1440121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D16A4-BEE0-4D5E-9504-098B3B1FCA6F}" type="datetime1">
              <a:rPr lang="en-US" smtClean="0"/>
              <a:t>8/27/13</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17297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7DDE4-DA66-47F5-B123-60C0B0D7E1BE}" type="datetime1">
              <a:rPr lang="en-US" smtClean="0"/>
              <a:t>8/27/13</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1696501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8B7D93-0BE6-4CF8-9B57-C245C6C87181}" type="datetime1">
              <a:rPr lang="en-US" smtClean="0"/>
              <a:t>8/27/13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873526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6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9F85E7-6387-462E-9934-6C92A8736218}" type="datetime1">
              <a:rPr lang="en-US" smtClean="0"/>
              <a:t>8/27/13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2014 by Alfred P. Rovai, Jason D. Baker, and Michael K. Ponton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2AE74-9504-4F08-A931-E4840DD8D596}" type="slidenum">
              <a:rPr lang="en-US" smtClean="0"/>
              <a:t>‹#›</a:t>
            </a:fld>
            <a:endParaRPr lang="en-US"/>
          </a:p>
        </p:txBody>
      </p:sp>
    </p:spTree>
    <p:extLst>
      <p:ext uri="{BB962C8B-B14F-4D97-AF65-F5344CB8AC3E}">
        <p14:creationId xmlns:p14="http://schemas.microsoft.com/office/powerpoint/2010/main" val="93710755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i="1" dirty="0" smtClean="0">
                <a:latin typeface="Times New Roman" pitchFamily="18" charset="0"/>
                <a:cs typeface="Times New Roman" pitchFamily="18" charset="0"/>
              </a:rPr>
              <a:t>Social Science Research Design and Statistics</a:t>
            </a:r>
            <a:r>
              <a:rPr lang="en-US" sz="2400" dirty="0" smtClean="0">
                <a:latin typeface="Times New Roman" pitchFamily="18" charset="0"/>
                <a:cs typeface="Times New Roman" pitchFamily="18" charset="0"/>
              </a:rPr>
              <a:t>, 2/e</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Alfred P. Rovai, Jason D. Baker, and Michael K. Ponton</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429000" y="2362201"/>
            <a:ext cx="5257800" cy="1981199"/>
          </a:xfrm>
        </p:spPr>
        <p:txBody>
          <a:bodyPr>
            <a:normAutofit lnSpcReduction="10000"/>
          </a:bodyPr>
          <a:lstStyle/>
          <a:p>
            <a:pPr marL="0" indent="0" algn="ctr">
              <a:buNone/>
            </a:pPr>
            <a:r>
              <a:rPr lang="en-US" sz="2800" dirty="0" smtClean="0">
                <a:latin typeface="Times New Roman" pitchFamily="18" charset="0"/>
                <a:cs typeface="Times New Roman" pitchFamily="18" charset="0"/>
              </a:rPr>
              <a:t>Entering </a:t>
            </a:r>
            <a:r>
              <a:rPr lang="en-US" sz="2800" smtClean="0">
                <a:latin typeface="Times New Roman" pitchFamily="18" charset="0"/>
                <a:cs typeface="Times New Roman" pitchFamily="18" charset="0"/>
              </a:rPr>
              <a:t>Data Manually</a:t>
            </a:r>
            <a:endParaRPr lang="en-US" sz="2800" dirty="0" smtClean="0">
              <a:latin typeface="Times New Roman" pitchFamily="18" charset="0"/>
              <a:cs typeface="Times New Roman" pitchFamily="18" charset="0"/>
            </a:endParaRPr>
          </a:p>
          <a:p>
            <a:pPr marL="0" indent="0" algn="ctr">
              <a:buNone/>
            </a:pPr>
            <a:endParaRPr lang="en-US" sz="2400" dirty="0">
              <a:latin typeface="Times New Roman" pitchFamily="18" charset="0"/>
              <a:cs typeface="Times New Roman" pitchFamily="18" charset="0"/>
            </a:endParaRPr>
          </a:p>
          <a:p>
            <a:pPr marL="0" indent="0" algn="ctr">
              <a:buNone/>
            </a:pPr>
            <a:r>
              <a:rPr lang="en-US" sz="2400" dirty="0" smtClean="0">
                <a:latin typeface="Times New Roman" pitchFamily="18" charset="0"/>
                <a:cs typeface="Times New Roman" pitchFamily="18" charset="0"/>
              </a:rPr>
              <a:t>PowerPoint Prepared by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Alfred P. Rovai</a:t>
            </a:r>
            <a:br>
              <a:rPr lang="en-US" sz="2400" dirty="0" smtClean="0">
                <a:latin typeface="Times New Roman" pitchFamily="18" charset="0"/>
                <a:cs typeface="Times New Roman" pitchFamily="18" charset="0"/>
              </a:rPr>
            </a:br>
            <a:endParaRPr lang="en-US" sz="2400" dirty="0" smtClean="0">
              <a:latin typeface="Times New Roman" pitchFamily="18" charset="0"/>
              <a:cs typeface="Times New Roman" pitchFamily="18" charset="0"/>
            </a:endParaRPr>
          </a:p>
          <a:p>
            <a:pPr marL="0" indent="0" algn="ctr">
              <a:buNone/>
            </a:pP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Presentation  </a:t>
            </a:r>
            <a:r>
              <a:rPr lang="en-US" dirty="0" smtClean="0">
                <a:latin typeface="Times New Roman"/>
                <a:cs typeface="Times New Roman"/>
              </a:rPr>
              <a:t>© </a:t>
            </a:r>
            <a:r>
              <a:rPr lang="en-US" dirty="0" smtClean="0">
                <a:latin typeface="Times New Roman" pitchFamily="18" charset="0"/>
                <a:cs typeface="Times New Roman" pitchFamily="18" charset="0"/>
              </a:rPr>
              <a:t>2013 by Alfred P. Rovai, Jason D. Baker, and Michael K. Ponton</a:t>
            </a:r>
            <a:endParaRPr lang="en-US" dirty="0">
              <a:latin typeface="Times New Roman" pitchFamily="18" charset="0"/>
              <a:cs typeface="Times New Roman" pitchFamily="18" charset="0"/>
            </a:endParaRPr>
          </a:p>
        </p:txBody>
      </p:sp>
      <p:pic>
        <p:nvPicPr>
          <p:cNvPr id="10" name="Picture 9" descr="watertree press logo whit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4419600"/>
            <a:ext cx="2133600" cy="723410"/>
          </a:xfrm>
          <a:prstGeom prst="rect">
            <a:avLst/>
          </a:prstGeom>
        </p:spPr>
      </p:pic>
      <p:sp>
        <p:nvSpPr>
          <p:cNvPr id="5" name="TextBox 4"/>
          <p:cNvSpPr txBox="1"/>
          <p:nvPr/>
        </p:nvSpPr>
        <p:spPr>
          <a:xfrm>
            <a:off x="1066800" y="5791200"/>
            <a:ext cx="7010400" cy="461665"/>
          </a:xfrm>
          <a:prstGeom prst="rect">
            <a:avLst/>
          </a:prstGeom>
          <a:noFill/>
        </p:spPr>
        <p:txBody>
          <a:bodyPr wrap="square" rtlCol="0">
            <a:spAutoFit/>
          </a:bodyPr>
          <a:lstStyle/>
          <a:p>
            <a:pPr algn="ctr"/>
            <a:r>
              <a:rPr lang="en-US" sz="1200" dirty="0" smtClean="0">
                <a:latin typeface="Times New Roman"/>
                <a:cs typeface="Times New Roman"/>
              </a:rPr>
              <a:t>IBM</a:t>
            </a:r>
            <a:r>
              <a:rPr lang="en-US" sz="1200" dirty="0">
                <a:latin typeface="Times New Roman"/>
                <a:cs typeface="Times New Roman"/>
              </a:rPr>
              <a:t>®</a:t>
            </a:r>
            <a:r>
              <a:rPr lang="en-US" sz="1200" dirty="0" smtClean="0">
                <a:latin typeface="Times New Roman"/>
                <a:cs typeface="Times New Roman"/>
              </a:rPr>
              <a:t> SPSS</a:t>
            </a:r>
            <a:r>
              <a:rPr lang="en-US" sz="1200" dirty="0">
                <a:latin typeface="Times New Roman"/>
                <a:cs typeface="Times New Roman"/>
              </a:rPr>
              <a:t>®</a:t>
            </a:r>
            <a:r>
              <a:rPr lang="en-US" sz="1200" dirty="0" smtClean="0">
                <a:latin typeface="Times New Roman"/>
                <a:cs typeface="Times New Roman"/>
              </a:rPr>
              <a:t> Screen </a:t>
            </a:r>
            <a:r>
              <a:rPr lang="en-US" sz="1200" dirty="0">
                <a:latin typeface="Times New Roman"/>
                <a:cs typeface="Times New Roman"/>
              </a:rPr>
              <a:t>P</a:t>
            </a:r>
            <a:r>
              <a:rPr lang="en-US" sz="1200" dirty="0" smtClean="0">
                <a:latin typeface="Times New Roman"/>
                <a:cs typeface="Times New Roman"/>
              </a:rPr>
              <a:t>rints </a:t>
            </a:r>
            <a:r>
              <a:rPr lang="en-US" sz="1200" dirty="0">
                <a:latin typeface="Times New Roman"/>
                <a:cs typeface="Times New Roman"/>
              </a:rPr>
              <a:t>Courtesy of International Business Machines Corporation, </a:t>
            </a:r>
            <a:endParaRPr lang="en-US" sz="1200" dirty="0" smtClean="0">
              <a:latin typeface="Times New Roman"/>
              <a:cs typeface="Times New Roman"/>
            </a:endParaRPr>
          </a:p>
          <a:p>
            <a:pPr algn="ctr"/>
            <a:r>
              <a:rPr lang="en-US" sz="1200" dirty="0" smtClean="0">
                <a:latin typeface="Times New Roman"/>
                <a:cs typeface="Times New Roman"/>
              </a:rPr>
              <a:t>© </a:t>
            </a:r>
            <a:r>
              <a:rPr lang="en-US" sz="1200" dirty="0">
                <a:latin typeface="Times New Roman"/>
                <a:cs typeface="Times New Roman"/>
              </a:rPr>
              <a:t>International Business Machines Corporation.</a:t>
            </a:r>
          </a:p>
        </p:txBody>
      </p:sp>
      <p:pic>
        <p:nvPicPr>
          <p:cNvPr id="7" name="Picture 6" descr="cov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752600"/>
            <a:ext cx="2759899" cy="3567170"/>
          </a:xfrm>
          <a:prstGeom prst="rect">
            <a:avLst/>
          </a:prstGeom>
        </p:spPr>
      </p:pic>
    </p:spTree>
    <p:extLst>
      <p:ext uri="{BB962C8B-B14F-4D97-AF65-F5344CB8AC3E}">
        <p14:creationId xmlns:p14="http://schemas.microsoft.com/office/powerpoint/2010/main" val="14815996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8-12 at 10.05.1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144000" cy="5362437"/>
          </a:xfrm>
          <a:prstGeom prst="rect">
            <a:avLst/>
          </a:prstGeom>
        </p:spPr>
      </p:pic>
      <p:sp>
        <p:nvSpPr>
          <p:cNvPr id="7" name="TextBox 6"/>
          <p:cNvSpPr txBox="1"/>
          <p:nvPr/>
        </p:nvSpPr>
        <p:spPr>
          <a:xfrm>
            <a:off x="2514600" y="3048000"/>
            <a:ext cx="5867400" cy="1477328"/>
          </a:xfrm>
          <a:prstGeom prst="rect">
            <a:avLst/>
          </a:prstGeom>
          <a:solidFill>
            <a:srgbClr val="001667"/>
          </a:solidFill>
        </p:spPr>
        <p:txBody>
          <a:bodyPr wrap="square" rtlCol="0">
            <a:spAutoFit/>
          </a:bodyPr>
          <a:lstStyle/>
          <a:p>
            <a:pPr algn="ctr"/>
            <a:r>
              <a:rPr lang="en-US" dirty="0" smtClean="0"/>
              <a:t>Return to Data View by clicking the Data View tab at the  bottom of the window. Clicking the Values Label icon at  the top of this window reveals the following display. Clicking the Value Labels repeatedly toggles between  displaying value labels (when defined) and numerical data (i.e., 1 and 2).</a:t>
            </a: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11" name="Oval 10"/>
          <p:cNvSpPr/>
          <p:nvPr/>
        </p:nvSpPr>
        <p:spPr>
          <a:xfrm>
            <a:off x="4800600" y="1066800"/>
            <a:ext cx="381000" cy="381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810000" y="5791200"/>
            <a:ext cx="762000" cy="4572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637463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Dependent Data</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981200"/>
            <a:ext cx="8229600" cy="4144963"/>
          </a:xfrm>
        </p:spPr>
        <p:txBody>
          <a:bodyPr>
            <a:normAutofit lnSpcReduction="10000"/>
          </a:bodyPr>
          <a:lstStyle/>
          <a:p>
            <a:pPr marL="0" indent="0">
              <a:buNone/>
            </a:pPr>
            <a:endParaRPr lang="en-US" sz="2400" dirty="0" smtClean="0">
              <a:latin typeface="Times New Roman" pitchFamily="18" charset="0"/>
              <a:cs typeface="Times New Roman" pitchFamily="18" charset="0"/>
            </a:endParaRPr>
          </a:p>
          <a:p>
            <a:pPr marL="0" indent="0">
              <a:buNone/>
            </a:pPr>
            <a:r>
              <a:rPr lang="en-US" sz="2400" dirty="0">
                <a:latin typeface="Times New Roman" pitchFamily="18" charset="0"/>
                <a:cs typeface="Times New Roman" pitchFamily="18" charset="0"/>
              </a:rPr>
              <a:t>Data are </a:t>
            </a:r>
            <a:r>
              <a:rPr lang="en-US" sz="2400" dirty="0" smtClean="0">
                <a:latin typeface="Times New Roman" pitchFamily="18" charset="0"/>
                <a:cs typeface="Times New Roman" pitchFamily="18" charset="0"/>
              </a:rPr>
              <a:t>dependent </a:t>
            </a:r>
            <a:r>
              <a:rPr lang="en-US" sz="2400" dirty="0">
                <a:latin typeface="Times New Roman" pitchFamily="18" charset="0"/>
                <a:cs typeface="Times New Roman" pitchFamily="18" charset="0"/>
              </a:rPr>
              <a:t>when data for different cases (e.g., </a:t>
            </a:r>
            <a:r>
              <a:rPr lang="en-US" sz="2400" dirty="0" smtClean="0">
                <a:latin typeface="Times New Roman" pitchFamily="18" charset="0"/>
                <a:cs typeface="Times New Roman" pitchFamily="18" charset="0"/>
              </a:rPr>
              <a:t>research participants </a:t>
            </a:r>
            <a:r>
              <a:rPr lang="en-US" sz="2400" dirty="0">
                <a:latin typeface="Times New Roman" pitchFamily="18" charset="0"/>
                <a:cs typeface="Times New Roman" pitchFamily="18" charset="0"/>
              </a:rPr>
              <a:t>or subjects) </a:t>
            </a:r>
            <a:r>
              <a:rPr lang="en-US" sz="2400" dirty="0" smtClean="0">
                <a:latin typeface="Times New Roman" pitchFamily="18" charset="0"/>
                <a:cs typeface="Times New Roman" pitchFamily="18" charset="0"/>
              </a:rPr>
              <a:t>depend </a:t>
            </a:r>
            <a:r>
              <a:rPr lang="en-US" sz="2400" dirty="0">
                <a:latin typeface="Times New Roman" pitchFamily="18" charset="0"/>
                <a:cs typeface="Times New Roman" pitchFamily="18" charset="0"/>
              </a:rPr>
              <a:t>on each </a:t>
            </a:r>
            <a:r>
              <a:rPr lang="en-US" sz="2400" dirty="0" smtClean="0">
                <a:latin typeface="Times New Roman" pitchFamily="18" charset="0"/>
                <a:cs typeface="Times New Roman" pitchFamily="18" charset="0"/>
              </a:rPr>
              <a:t>other or each case is measured multiple times. </a:t>
            </a:r>
            <a:r>
              <a:rPr lang="en-US" sz="2400" dirty="0">
                <a:latin typeface="Times New Roman" pitchFamily="18" charset="0"/>
                <a:cs typeface="Times New Roman" pitchFamily="18" charset="0"/>
              </a:rPr>
              <a:t>For example, if one’s sample consists of a group </a:t>
            </a:r>
            <a:r>
              <a:rPr lang="en-US" sz="2400" dirty="0" smtClean="0">
                <a:latin typeface="Times New Roman" pitchFamily="18" charset="0"/>
                <a:cs typeface="Times New Roman" pitchFamily="18" charset="0"/>
              </a:rPr>
              <a:t>of students </a:t>
            </a:r>
            <a:r>
              <a:rPr lang="en-US" sz="2400" dirty="0">
                <a:latin typeface="Times New Roman" pitchFamily="18" charset="0"/>
                <a:cs typeface="Times New Roman" pitchFamily="18" charset="0"/>
              </a:rPr>
              <a:t>and one measures </a:t>
            </a:r>
            <a:r>
              <a:rPr lang="en-US" sz="2400" dirty="0" smtClean="0">
                <a:latin typeface="Times New Roman" pitchFamily="18" charset="0"/>
                <a:cs typeface="Times New Roman" pitchFamily="18" charset="0"/>
              </a:rPr>
              <a:t>each student twice on some scale or instrument (e.g., pretest and posttest), </a:t>
            </a:r>
            <a:r>
              <a:rPr lang="en-US" sz="2400" dirty="0">
                <a:latin typeface="Times New Roman" pitchFamily="18" charset="0"/>
                <a:cs typeface="Times New Roman" pitchFamily="18" charset="0"/>
              </a:rPr>
              <a:t>the resultant data are </a:t>
            </a:r>
            <a:r>
              <a:rPr lang="en-US" sz="2400" dirty="0" smtClean="0">
                <a:latin typeface="Times New Roman" pitchFamily="18" charset="0"/>
                <a:cs typeface="Times New Roman" pitchFamily="18" charset="0"/>
              </a:rPr>
              <a:t>dependent. Consequently</a:t>
            </a:r>
            <a:r>
              <a:rPr lang="en-US" sz="2400" dirty="0">
                <a:latin typeface="Times New Roman" pitchFamily="18" charset="0"/>
                <a:cs typeface="Times New Roman" pitchFamily="18" charset="0"/>
              </a:rPr>
              <a:t>, one creates </a:t>
            </a:r>
            <a:r>
              <a:rPr lang="en-US" sz="2400" dirty="0" smtClean="0">
                <a:latin typeface="Times New Roman" pitchFamily="18" charset="0"/>
                <a:cs typeface="Times New Roman" pitchFamily="18" charset="0"/>
              </a:rPr>
              <a:t>two variables “pretest” </a:t>
            </a:r>
            <a:r>
              <a:rPr lang="en-US" sz="2400" dirty="0">
                <a:latin typeface="Times New Roman" pitchFamily="18" charset="0"/>
                <a:cs typeface="Times New Roman" pitchFamily="18" charset="0"/>
              </a:rPr>
              <a:t>and </a:t>
            </a:r>
            <a:r>
              <a:rPr lang="en-US" sz="2400" dirty="0" smtClean="0">
                <a:latin typeface="Times New Roman" pitchFamily="18" charset="0"/>
                <a:cs typeface="Times New Roman" pitchFamily="18" charset="0"/>
              </a:rPr>
              <a:t>“posttest” and enters </a:t>
            </a:r>
            <a:r>
              <a:rPr lang="en-US" sz="2400" dirty="0">
                <a:latin typeface="Times New Roman" pitchFamily="18" charset="0"/>
                <a:cs typeface="Times New Roman" pitchFamily="18" charset="0"/>
              </a:rPr>
              <a:t>the appropriate data for each case</a:t>
            </a:r>
            <a:r>
              <a:rPr lang="en-US" sz="2400" dirty="0" smtClean="0">
                <a:latin typeface="Times New Roman" pitchFamily="18" charset="0"/>
                <a:cs typeface="Times New Roman" pitchFamily="18" charset="0"/>
              </a:rPr>
              <a:t>. Both variables are interval scale. In Variable View one identifies these variables as Scale in the  Measure field (note: scale is used for both interval and ratio scales of measurement).</a:t>
            </a:r>
            <a:endParaRPr lang="en-US" sz="2400" dirty="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48753612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11" name="Oval 10"/>
          <p:cNvSpPr/>
          <p:nvPr/>
        </p:nvSpPr>
        <p:spPr>
          <a:xfrm>
            <a:off x="4800600" y="1066800"/>
            <a:ext cx="381000" cy="381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creen Shot 2013-08-12 at 12.19.1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0" y="1066800"/>
            <a:ext cx="9144000" cy="5319513"/>
          </a:xfrm>
          <a:prstGeom prst="rect">
            <a:avLst/>
          </a:prstGeom>
        </p:spPr>
      </p:pic>
      <p:sp>
        <p:nvSpPr>
          <p:cNvPr id="8" name="TextBox 7"/>
          <p:cNvSpPr txBox="1"/>
          <p:nvPr/>
        </p:nvSpPr>
        <p:spPr>
          <a:xfrm>
            <a:off x="2743200" y="3048000"/>
            <a:ext cx="5867400" cy="1477328"/>
          </a:xfrm>
          <a:prstGeom prst="rect">
            <a:avLst/>
          </a:prstGeom>
          <a:solidFill>
            <a:srgbClr val="001667"/>
          </a:solidFill>
        </p:spPr>
        <p:txBody>
          <a:bodyPr wrap="square" rtlCol="0">
            <a:spAutoFit/>
          </a:bodyPr>
          <a:lstStyle/>
          <a:p>
            <a:pPr algn="ctr"/>
            <a:r>
              <a:rPr lang="en-US" dirty="0" smtClean="0"/>
              <a:t>Data View will appear as shown here once the new</a:t>
            </a:r>
          </a:p>
          <a:p>
            <a:pPr algn="ctr"/>
            <a:r>
              <a:rPr lang="en-US" dirty="0"/>
              <a:t>v</a:t>
            </a:r>
            <a:r>
              <a:rPr lang="en-US" dirty="0" smtClean="0"/>
              <a:t>ariables are added. The Decimals property of the two</a:t>
            </a:r>
          </a:p>
          <a:p>
            <a:pPr algn="ctr"/>
            <a:r>
              <a:rPr lang="en-US" dirty="0"/>
              <a:t>n</a:t>
            </a:r>
            <a:r>
              <a:rPr lang="en-US" dirty="0" smtClean="0"/>
              <a:t>ew variables were changed from 2 (default) to 0</a:t>
            </a:r>
          </a:p>
          <a:p>
            <a:pPr algn="ctr"/>
            <a:r>
              <a:rPr lang="en-US" dirty="0"/>
              <a:t>i</a:t>
            </a:r>
            <a:r>
              <a:rPr lang="en-US" dirty="0" smtClean="0"/>
              <a:t>n Variable View. </a:t>
            </a:r>
            <a:r>
              <a:rPr lang="en-US" dirty="0"/>
              <a:t> </a:t>
            </a:r>
            <a:r>
              <a:rPr lang="en-US" dirty="0" smtClean="0"/>
              <a:t>To display the Value Labels for the</a:t>
            </a:r>
          </a:p>
          <a:p>
            <a:pPr algn="ctr"/>
            <a:r>
              <a:rPr lang="en-US" dirty="0" smtClean="0"/>
              <a:t>Variable “group,” click on the Values Label icon.</a:t>
            </a:r>
          </a:p>
        </p:txBody>
      </p:sp>
      <p:sp>
        <p:nvSpPr>
          <p:cNvPr id="9" name="Oval 8"/>
          <p:cNvSpPr/>
          <p:nvPr/>
        </p:nvSpPr>
        <p:spPr>
          <a:xfrm>
            <a:off x="4800600" y="1143000"/>
            <a:ext cx="381000" cy="381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388484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144963"/>
          </a:xfrm>
        </p:spPr>
        <p:txBody>
          <a:bodyPr>
            <a:normAutofit/>
          </a:bodyPr>
          <a:lstStyle/>
          <a:p>
            <a:pPr marL="0" indent="0">
              <a:buNone/>
            </a:pPr>
            <a:endParaRPr lang="en-US" sz="2400" dirty="0" smtClean="0">
              <a:latin typeface="Times New Roman" pitchFamily="18" charset="0"/>
              <a:cs typeface="Times New Roman" pitchFamily="18" charset="0"/>
            </a:endParaRPr>
          </a:p>
          <a:p>
            <a:pPr marL="0" indent="0" algn="ctr">
              <a:buNone/>
            </a:pPr>
            <a:r>
              <a:rPr lang="en-US" sz="2400" dirty="0" smtClean="0">
                <a:latin typeface="Times New Roman" pitchFamily="18" charset="0"/>
                <a:cs typeface="Times New Roman" pitchFamily="18" charset="0"/>
              </a:rPr>
              <a:t>End of Presentation</a:t>
            </a: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6158753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Entering Data Manually</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457200" y="1981200"/>
            <a:ext cx="8229600" cy="4144963"/>
          </a:xfrm>
        </p:spPr>
        <p:txBody>
          <a:bodyPr>
            <a:normAutofit/>
          </a:bodyPr>
          <a:lstStyle/>
          <a:p>
            <a:r>
              <a:rPr lang="en-US" sz="2400" dirty="0">
                <a:latin typeface="Times New Roman" pitchFamily="18" charset="0"/>
                <a:cs typeface="Times New Roman" pitchFamily="18" charset="0"/>
              </a:rPr>
              <a:t>E</a:t>
            </a:r>
            <a:r>
              <a:rPr lang="en-US" sz="2400" dirty="0" smtClean="0">
                <a:latin typeface="Times New Roman" pitchFamily="18" charset="0"/>
                <a:cs typeface="Times New Roman" pitchFamily="18" charset="0"/>
              </a:rPr>
              <a:t>nter </a:t>
            </a:r>
            <a:r>
              <a:rPr lang="en-US" sz="2400" dirty="0">
                <a:latin typeface="Times New Roman" pitchFamily="18" charset="0"/>
                <a:cs typeface="Times New Roman" pitchFamily="18" charset="0"/>
              </a:rPr>
              <a:t>data directly in the Data </a:t>
            </a:r>
            <a:r>
              <a:rPr lang="en-US" sz="2400" dirty="0" smtClean="0">
                <a:latin typeface="Times New Roman" pitchFamily="18" charset="0"/>
                <a:cs typeface="Times New Roman" pitchFamily="18" charset="0"/>
              </a:rPr>
              <a:t>Editor using Data View by highlighting a cell and entering a data value.</a:t>
            </a:r>
          </a:p>
          <a:p>
            <a:r>
              <a:rPr lang="en-US" sz="2400" dirty="0">
                <a:latin typeface="Times New Roman" pitchFamily="18" charset="0"/>
                <a:cs typeface="Times New Roman" pitchFamily="18" charset="0"/>
              </a:rPr>
              <a:t>T</a:t>
            </a:r>
            <a:r>
              <a:rPr lang="en-US" sz="2400" dirty="0" smtClean="0">
                <a:latin typeface="Times New Roman" pitchFamily="18" charset="0"/>
                <a:cs typeface="Times New Roman" pitchFamily="18" charset="0"/>
              </a:rPr>
              <a:t>he </a:t>
            </a:r>
            <a:r>
              <a:rPr lang="en-US" sz="2400" dirty="0">
                <a:latin typeface="Times New Roman" pitchFamily="18" charset="0"/>
                <a:cs typeface="Times New Roman" pitchFamily="18" charset="0"/>
              </a:rPr>
              <a:t>Data Editor </a:t>
            </a:r>
            <a:r>
              <a:rPr lang="en-US" sz="2400" dirty="0" smtClean="0">
                <a:latin typeface="Times New Roman" pitchFamily="18" charset="0"/>
                <a:cs typeface="Times New Roman" pitchFamily="18" charset="0"/>
              </a:rPr>
              <a:t>creates </a:t>
            </a:r>
            <a:r>
              <a:rPr lang="en-US" sz="2400" dirty="0">
                <a:latin typeface="Times New Roman" pitchFamily="18" charset="0"/>
                <a:cs typeface="Times New Roman" pitchFamily="18" charset="0"/>
              </a:rPr>
              <a:t>a new variable and assigns a variable </a:t>
            </a:r>
            <a:r>
              <a:rPr lang="en-US" sz="2400" dirty="0" smtClean="0">
                <a:latin typeface="Times New Roman" pitchFamily="18" charset="0"/>
                <a:cs typeface="Times New Roman" pitchFamily="18" charset="0"/>
              </a:rPr>
              <a:t>name (e.g., var00001) if one enters </a:t>
            </a:r>
            <a:r>
              <a:rPr lang="en-US" sz="2400" dirty="0">
                <a:latin typeface="Times New Roman" pitchFamily="18" charset="0"/>
                <a:cs typeface="Times New Roman" pitchFamily="18" charset="0"/>
              </a:rPr>
              <a:t>a value in a blank </a:t>
            </a:r>
            <a:r>
              <a:rPr lang="en-US" sz="2400" dirty="0" smtClean="0">
                <a:latin typeface="Times New Roman" pitchFamily="18" charset="0"/>
                <a:cs typeface="Times New Roman" pitchFamily="18" charset="0"/>
              </a:rPr>
              <a:t>column.</a:t>
            </a:r>
          </a:p>
          <a:p>
            <a:pPr lvl="1"/>
            <a:r>
              <a:rPr lang="en-US" sz="2000" dirty="0" smtClean="0">
                <a:latin typeface="Times New Roman" pitchFamily="18" charset="0"/>
                <a:cs typeface="Times New Roman" pitchFamily="18" charset="0"/>
              </a:rPr>
              <a:t>Variable names can be changed in either Data View or Variable View by highlighting the variable name.</a:t>
            </a:r>
          </a:p>
          <a:p>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5844049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Entering Data Manually</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pic>
        <p:nvPicPr>
          <p:cNvPr id="5" name="Picture 4"/>
          <p:cNvPicPr>
            <a:picLocks noChangeAspect="1"/>
          </p:cNvPicPr>
          <p:nvPr/>
        </p:nvPicPr>
        <p:blipFill>
          <a:blip r:embed="rId2"/>
          <a:stretch>
            <a:fillRect/>
          </a:stretch>
        </p:blipFill>
        <p:spPr>
          <a:xfrm>
            <a:off x="1524000" y="1219199"/>
            <a:ext cx="6114394" cy="4953001"/>
          </a:xfrm>
          <a:prstGeom prst="rect">
            <a:avLst/>
          </a:prstGeom>
        </p:spPr>
      </p:pic>
      <p:sp>
        <p:nvSpPr>
          <p:cNvPr id="6" name="TextBox 5"/>
          <p:cNvSpPr txBox="1"/>
          <p:nvPr/>
        </p:nvSpPr>
        <p:spPr>
          <a:xfrm>
            <a:off x="3352800" y="2971800"/>
            <a:ext cx="5257800" cy="1200329"/>
          </a:xfrm>
          <a:prstGeom prst="rect">
            <a:avLst/>
          </a:prstGeom>
          <a:solidFill>
            <a:srgbClr val="001667"/>
          </a:solidFill>
        </p:spPr>
        <p:txBody>
          <a:bodyPr wrap="square" rtlCol="0">
            <a:spAutoFit/>
          </a:bodyPr>
          <a:lstStyle/>
          <a:p>
            <a:pPr algn="ctr"/>
            <a:r>
              <a:rPr lang="en-US" dirty="0" smtClean="0"/>
              <a:t>You are presented with this SPSS Welcome Dialog upon launching SPSS Statistics 22. To enter data manually in a blank dataset select New Dataset in the </a:t>
            </a:r>
            <a:r>
              <a:rPr lang="en-US" b="1" dirty="0" smtClean="0"/>
              <a:t>New Files: </a:t>
            </a:r>
            <a:r>
              <a:rPr lang="en-US" dirty="0" smtClean="0"/>
              <a:t>box and then click OK.</a:t>
            </a: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889995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8-17 at 6.12.2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8496300" cy="5880100"/>
          </a:xfrm>
          <a:prstGeom prst="rect">
            <a:avLst/>
          </a:prstGeom>
        </p:spPr>
      </p:pic>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Entering Data Manually</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6" name="TextBox 5"/>
          <p:cNvSpPr txBox="1"/>
          <p:nvPr/>
        </p:nvSpPr>
        <p:spPr>
          <a:xfrm>
            <a:off x="381000" y="4572000"/>
            <a:ext cx="5596229" cy="1477328"/>
          </a:xfrm>
          <a:prstGeom prst="rect">
            <a:avLst/>
          </a:prstGeom>
          <a:solidFill>
            <a:srgbClr val="001667"/>
          </a:solidFill>
        </p:spPr>
        <p:txBody>
          <a:bodyPr wrap="square" rtlCol="0">
            <a:spAutoFit/>
          </a:bodyPr>
          <a:lstStyle/>
          <a:p>
            <a:pPr algn="ctr"/>
            <a:r>
              <a:rPr lang="en-US" dirty="0" smtClean="0"/>
              <a:t>If you have an earlier version of SPSS you will see a somewhat different Welcome dialog.  Shown is the Welcome </a:t>
            </a:r>
            <a:r>
              <a:rPr lang="en-US" dirty="0"/>
              <a:t> </a:t>
            </a:r>
            <a:r>
              <a:rPr lang="en-US" dirty="0" smtClean="0"/>
              <a:t>dialog for IBM SPSS Statistics 21. To enter data manually in a blank dataset select the  Type in dat</a:t>
            </a:r>
            <a:r>
              <a:rPr lang="en-US" dirty="0"/>
              <a:t>a</a:t>
            </a:r>
            <a:r>
              <a:rPr lang="en-US" dirty="0" smtClean="0"/>
              <a:t> radio button </a:t>
            </a:r>
            <a:r>
              <a:rPr lang="en-US" dirty="0"/>
              <a:t>and </a:t>
            </a:r>
            <a:r>
              <a:rPr lang="en-US" dirty="0" smtClean="0"/>
              <a:t>click </a:t>
            </a:r>
            <a:r>
              <a:rPr lang="en-US" dirty="0"/>
              <a:t>OK</a:t>
            </a:r>
            <a:r>
              <a:rPr lang="en-US" dirty="0" smtClean="0"/>
              <a:t>.</a:t>
            </a:r>
            <a:endParaRPr lang="en-US" dirty="0"/>
          </a:p>
        </p:txBody>
      </p:sp>
      <p:sp>
        <p:nvSpPr>
          <p:cNvPr id="8" name="Oval 7"/>
          <p:cNvSpPr/>
          <p:nvPr/>
        </p:nvSpPr>
        <p:spPr>
          <a:xfrm>
            <a:off x="6019800" y="2895600"/>
            <a:ext cx="1524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391400" y="56388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72526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Entering Data Manually</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629400" y="56388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creen Shot 2013-08-12 at 3.51.1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6796"/>
            <a:ext cx="9144000" cy="5339817"/>
          </a:xfrm>
          <a:prstGeom prst="rect">
            <a:avLst/>
          </a:prstGeom>
        </p:spPr>
      </p:pic>
      <p:sp>
        <p:nvSpPr>
          <p:cNvPr id="11" name="TextBox 10"/>
          <p:cNvSpPr txBox="1"/>
          <p:nvPr/>
        </p:nvSpPr>
        <p:spPr>
          <a:xfrm>
            <a:off x="1905000" y="2133600"/>
            <a:ext cx="5001151" cy="2862323"/>
          </a:xfrm>
          <a:prstGeom prst="rect">
            <a:avLst/>
          </a:prstGeom>
          <a:solidFill>
            <a:srgbClr val="001667"/>
          </a:solidFill>
        </p:spPr>
        <p:txBody>
          <a:bodyPr wrap="none" rtlCol="0">
            <a:spAutoFit/>
          </a:bodyPr>
          <a:lstStyle/>
          <a:p>
            <a:pPr algn="ctr"/>
            <a:r>
              <a:rPr lang="en-US" dirty="0" smtClean="0"/>
              <a:t>You are now presented with a blank Data Editor.</a:t>
            </a:r>
          </a:p>
          <a:p>
            <a:pPr algn="ctr"/>
            <a:r>
              <a:rPr lang="en-US" dirty="0" smtClean="0"/>
              <a:t>The paradigm used by SPSS is very similar to that</a:t>
            </a:r>
          </a:p>
          <a:p>
            <a:pPr algn="ctr"/>
            <a:r>
              <a:rPr lang="en-US" dirty="0"/>
              <a:t>u</a:t>
            </a:r>
            <a:r>
              <a:rPr lang="en-US" dirty="0" smtClean="0"/>
              <a:t>sed by major spreadsheet programs, like</a:t>
            </a:r>
          </a:p>
          <a:p>
            <a:pPr algn="ctr"/>
            <a:r>
              <a:rPr lang="en-US" dirty="0" smtClean="0"/>
              <a:t>Microsoft Excel®. Rows represent cases (i.e., </a:t>
            </a:r>
          </a:p>
          <a:p>
            <a:pPr algn="ctr"/>
            <a:r>
              <a:rPr lang="en-US" dirty="0"/>
              <a:t>r</a:t>
            </a:r>
            <a:r>
              <a:rPr lang="en-US" dirty="0" smtClean="0"/>
              <a:t>esearch participants or other units of analysis) </a:t>
            </a:r>
          </a:p>
          <a:p>
            <a:pPr algn="ctr"/>
            <a:r>
              <a:rPr lang="en-US" dirty="0"/>
              <a:t>a</a:t>
            </a:r>
            <a:r>
              <a:rPr lang="en-US" dirty="0" smtClean="0"/>
              <a:t>nd columns represent variables. Select a cell</a:t>
            </a:r>
          </a:p>
          <a:p>
            <a:pPr algn="ctr"/>
            <a:r>
              <a:rPr lang="en-US" dirty="0"/>
              <a:t>a</a:t>
            </a:r>
            <a:r>
              <a:rPr lang="en-US" dirty="0" smtClean="0"/>
              <a:t>nd type in the appropriate value. Variable names</a:t>
            </a:r>
          </a:p>
          <a:p>
            <a:pPr algn="ctr"/>
            <a:r>
              <a:rPr lang="en-US" dirty="0" smtClean="0"/>
              <a:t>can </a:t>
            </a:r>
            <a:r>
              <a:rPr lang="en-US" dirty="0"/>
              <a:t>be up to 64 bytes long, and the first </a:t>
            </a:r>
            <a:r>
              <a:rPr lang="en-US" dirty="0" smtClean="0"/>
              <a:t>character </a:t>
            </a:r>
          </a:p>
          <a:p>
            <a:pPr algn="ctr"/>
            <a:r>
              <a:rPr lang="en-US" dirty="0" smtClean="0"/>
              <a:t>must </a:t>
            </a:r>
            <a:r>
              <a:rPr lang="en-US" dirty="0"/>
              <a:t>be a letter or one of the characters @, #, or $</a:t>
            </a:r>
            <a:r>
              <a:rPr lang="en-US" dirty="0" smtClean="0"/>
              <a:t>.</a:t>
            </a:r>
          </a:p>
          <a:p>
            <a:pPr algn="ctr"/>
            <a:r>
              <a:rPr lang="en-US" dirty="0" smtClean="0"/>
              <a:t>Data can be numerical or text (string) values. </a:t>
            </a:r>
          </a:p>
        </p:txBody>
      </p:sp>
    </p:spTree>
    <p:extLst>
      <p:ext uri="{BB962C8B-B14F-4D97-AF65-F5344CB8AC3E}">
        <p14:creationId xmlns:p14="http://schemas.microsoft.com/office/powerpoint/2010/main" val="153719177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Entering Data Manually</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981200"/>
            <a:ext cx="8229600" cy="4144963"/>
          </a:xfrm>
        </p:spPr>
        <p:txBody>
          <a:bodyPr>
            <a:normAutofit/>
          </a:bodyPr>
          <a:lstStyle/>
          <a:p>
            <a:pPr marL="0" indent="0">
              <a:buNone/>
            </a:pPr>
            <a:endParaRPr lang="en-US" sz="2400" dirty="0" smtClean="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rPr>
              <a:t>One </a:t>
            </a:r>
            <a:r>
              <a:rPr lang="en-US" sz="2400" dirty="0">
                <a:latin typeface="Times New Roman" pitchFamily="18" charset="0"/>
                <a:cs typeface="Times New Roman" pitchFamily="18" charset="0"/>
              </a:rPr>
              <a:t>must first organize one’s </a:t>
            </a:r>
            <a:r>
              <a:rPr lang="en-US" sz="2400" dirty="0" smtClean="0">
                <a:latin typeface="Times New Roman" pitchFamily="18" charset="0"/>
                <a:cs typeface="Times New Roman" pitchFamily="18" charset="0"/>
              </a:rPr>
              <a:t>data before one can enter data manually using the SPSS Data Editor. It is useful to distinguish between independent and dependent data and to determine the scale of measurement for each variable prior to data entry.</a:t>
            </a: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51740292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Independent Data</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981200"/>
            <a:ext cx="8229600" cy="4144963"/>
          </a:xfrm>
        </p:spPr>
        <p:txBody>
          <a:bodyPr>
            <a:normAutofit lnSpcReduction="10000"/>
          </a:bodyPr>
          <a:lstStyle/>
          <a:p>
            <a:pPr marL="0" indent="0">
              <a:buNone/>
            </a:pPr>
            <a:endParaRPr lang="en-US" sz="2400" dirty="0" smtClean="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rPr>
              <a:t>Data are </a:t>
            </a:r>
            <a:r>
              <a:rPr lang="en-US" sz="2400" dirty="0">
                <a:latin typeface="Times New Roman" pitchFamily="18" charset="0"/>
                <a:cs typeface="Times New Roman" pitchFamily="18" charset="0"/>
              </a:rPr>
              <a:t>independent when data for different cases </a:t>
            </a:r>
            <a:r>
              <a:rPr lang="en-US" sz="2400" dirty="0" smtClean="0">
                <a:latin typeface="Times New Roman" pitchFamily="18" charset="0"/>
                <a:cs typeface="Times New Roman" pitchFamily="18" charset="0"/>
              </a:rPr>
              <a:t>do </a:t>
            </a:r>
            <a:r>
              <a:rPr lang="en-US" sz="2400" dirty="0">
                <a:latin typeface="Times New Roman" pitchFamily="18" charset="0"/>
                <a:cs typeface="Times New Roman" pitchFamily="18" charset="0"/>
              </a:rPr>
              <a:t>not depend on each other. For example, if one’s sample consists </a:t>
            </a:r>
            <a:r>
              <a:rPr lang="en-US" sz="2400" dirty="0" smtClean="0">
                <a:latin typeface="Times New Roman" pitchFamily="18" charset="0"/>
                <a:cs typeface="Times New Roman" pitchFamily="18" charset="0"/>
              </a:rPr>
              <a:t>of 15 students divided into two groups (Treatment Group and Control Group), the </a:t>
            </a:r>
            <a:r>
              <a:rPr lang="en-US" sz="2400" dirty="0">
                <a:latin typeface="Times New Roman" pitchFamily="18" charset="0"/>
                <a:cs typeface="Times New Roman" pitchFamily="18" charset="0"/>
              </a:rPr>
              <a:t>resultant data are independent because each student’s </a:t>
            </a:r>
            <a:r>
              <a:rPr lang="en-US" sz="2400" dirty="0" smtClean="0">
                <a:latin typeface="Times New Roman" pitchFamily="18" charset="0"/>
                <a:cs typeface="Times New Roman" pitchFamily="18" charset="0"/>
              </a:rPr>
              <a:t>group </a:t>
            </a:r>
            <a:r>
              <a:rPr lang="en-US" sz="2400" dirty="0">
                <a:latin typeface="Times New Roman" pitchFamily="18" charset="0"/>
                <a:cs typeface="Times New Roman" pitchFamily="18" charset="0"/>
              </a:rPr>
              <a:t>does not depend on another student’s </a:t>
            </a:r>
            <a:r>
              <a:rPr lang="en-US" sz="2400" dirty="0" smtClean="0">
                <a:latin typeface="Times New Roman" pitchFamily="18" charset="0"/>
                <a:cs typeface="Times New Roman" pitchFamily="18" charset="0"/>
              </a:rPr>
              <a:t>group, assuming random assignment to groups. Consequently, one creates a variable “group” and enters an appropriate numerical designation to represent each group, e.g., 1 = Treatment Group and 2 = Control Group. Each case is then coded as 1 or 2 for the “group” variable. The result is a nominal scale variable.</a:t>
            </a:r>
            <a:endParaRPr lang="en-US" sz="2400" dirty="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03358033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pic>
        <p:nvPicPr>
          <p:cNvPr id="5" name="Picture 4" descr="Screen Shot 2013-08-12 at 9.46.4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54" y="990600"/>
            <a:ext cx="9144000" cy="5315471"/>
          </a:xfrm>
          <a:prstGeom prst="rect">
            <a:avLst/>
          </a:prstGeom>
        </p:spPr>
      </p:pic>
      <p:sp>
        <p:nvSpPr>
          <p:cNvPr id="6" name="TextBox 5"/>
          <p:cNvSpPr txBox="1"/>
          <p:nvPr/>
        </p:nvSpPr>
        <p:spPr>
          <a:xfrm>
            <a:off x="1943459" y="2971800"/>
            <a:ext cx="6305670" cy="2308324"/>
          </a:xfrm>
          <a:prstGeom prst="rect">
            <a:avLst/>
          </a:prstGeom>
          <a:solidFill>
            <a:srgbClr val="001667"/>
          </a:solidFill>
        </p:spPr>
        <p:txBody>
          <a:bodyPr wrap="none" rtlCol="0">
            <a:spAutoFit/>
          </a:bodyPr>
          <a:lstStyle/>
          <a:p>
            <a:pPr algn="ctr"/>
            <a:r>
              <a:rPr lang="en-US" dirty="0" smtClean="0"/>
              <a:t>One enters the value for each case to represent the</a:t>
            </a:r>
          </a:p>
          <a:p>
            <a:pPr algn="ctr"/>
            <a:r>
              <a:rPr lang="en-US" dirty="0"/>
              <a:t>g</a:t>
            </a:r>
            <a:r>
              <a:rPr lang="en-US" dirty="0" smtClean="0"/>
              <a:t>roup to which the case is assigned. Simply select the desired cell</a:t>
            </a:r>
          </a:p>
          <a:p>
            <a:pPr algn="ctr"/>
            <a:r>
              <a:rPr lang="en-US" dirty="0"/>
              <a:t>a</a:t>
            </a:r>
            <a:r>
              <a:rPr lang="en-US" dirty="0" smtClean="0"/>
              <a:t>nd enter 1 or 2. For example, cases #1 and #2 </a:t>
            </a:r>
          </a:p>
          <a:p>
            <a:pPr algn="ctr"/>
            <a:r>
              <a:rPr lang="en-US" dirty="0" smtClean="0"/>
              <a:t>are assigned to group #2 (Control Group) so one </a:t>
            </a:r>
          </a:p>
          <a:p>
            <a:pPr algn="ctr"/>
            <a:r>
              <a:rPr lang="en-US" dirty="0" smtClean="0"/>
              <a:t>enters 2 for these two cases in the “group” variable column.</a:t>
            </a:r>
          </a:p>
          <a:p>
            <a:pPr algn="ctr"/>
            <a:r>
              <a:rPr lang="en-US" dirty="0" smtClean="0"/>
              <a:t>Note that SPSS defaults to displaying two decimal places.</a:t>
            </a:r>
          </a:p>
          <a:p>
            <a:pPr algn="ctr"/>
            <a:r>
              <a:rPr lang="en-US" dirty="0" smtClean="0"/>
              <a:t>To modify the properties of this variable one selects</a:t>
            </a:r>
          </a:p>
          <a:p>
            <a:pPr algn="ctr"/>
            <a:r>
              <a:rPr lang="en-US" dirty="0" smtClean="0"/>
              <a:t>Variable View at the bottom of the window.</a:t>
            </a:r>
          </a:p>
        </p:txBody>
      </p:sp>
      <p:sp>
        <p:nvSpPr>
          <p:cNvPr id="7" name="Oval 6"/>
          <p:cNvSpPr/>
          <p:nvPr/>
        </p:nvSpPr>
        <p:spPr>
          <a:xfrm>
            <a:off x="4495800" y="58674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748550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pic>
        <p:nvPicPr>
          <p:cNvPr id="8" name="Picture 7" descr="Screen Shot 2013-08-12 at 9.58.0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0600"/>
            <a:ext cx="9144000" cy="5352585"/>
          </a:xfrm>
          <a:prstGeom prst="rect">
            <a:avLst/>
          </a:prstGeom>
        </p:spPr>
      </p:pic>
      <p:sp>
        <p:nvSpPr>
          <p:cNvPr id="7" name="TextBox 6"/>
          <p:cNvSpPr txBox="1"/>
          <p:nvPr/>
        </p:nvSpPr>
        <p:spPr>
          <a:xfrm>
            <a:off x="838200" y="4114800"/>
            <a:ext cx="7490701" cy="1754327"/>
          </a:xfrm>
          <a:prstGeom prst="rect">
            <a:avLst/>
          </a:prstGeom>
          <a:solidFill>
            <a:srgbClr val="001667"/>
          </a:solidFill>
        </p:spPr>
        <p:txBody>
          <a:bodyPr wrap="square" rtlCol="0">
            <a:spAutoFit/>
          </a:bodyPr>
          <a:lstStyle/>
          <a:p>
            <a:pPr algn="ctr"/>
            <a:r>
              <a:rPr lang="en-US" dirty="0" smtClean="0"/>
              <a:t>Using Variable View, one can change the Decimals field from 2 to 0.  One can also enter a descriptive Label for the variable in the Label field  that will be displayed in SPSS output, e.g., Treatment Group instead of 1. Entering value labels in the Values field as shown above will display a descriptive label for each group in SPSS output. Finally, one can identify the scale of measurement  (e.g., nominal for this categorical variable) in the Measure field. </a:t>
            </a:r>
          </a:p>
        </p:txBody>
      </p:sp>
      <p:sp>
        <p:nvSpPr>
          <p:cNvPr id="9" name="Oval 8"/>
          <p:cNvSpPr/>
          <p:nvPr/>
        </p:nvSpPr>
        <p:spPr>
          <a:xfrm>
            <a:off x="1828800" y="1447800"/>
            <a:ext cx="1905000" cy="5334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029200" y="1447801"/>
            <a:ext cx="685800" cy="4572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135302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2">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990</TotalTime>
  <Words>1124</Words>
  <Application>Microsoft Macintosh PowerPoint</Application>
  <PresentationFormat>On-screen Show (4:3)</PresentationFormat>
  <Paragraphs>64</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Social Science Research Design and Statistics, 2/e Alfred P. Rovai, Jason D. Baker, and Michael K. Ponton</vt:lpstr>
      <vt:lpstr>Entering Data Manually</vt:lpstr>
      <vt:lpstr>Entering Data Manually</vt:lpstr>
      <vt:lpstr>Entering Data Manually</vt:lpstr>
      <vt:lpstr>Entering Data Manually</vt:lpstr>
      <vt:lpstr>Entering Data Manually</vt:lpstr>
      <vt:lpstr>Independent Data</vt:lpstr>
      <vt:lpstr>PowerPoint Presentation</vt:lpstr>
      <vt:lpstr>PowerPoint Presentation</vt:lpstr>
      <vt:lpstr>PowerPoint Presentation</vt:lpstr>
      <vt:lpstr>Dependent Data</vt:lpstr>
      <vt:lpstr>PowerPoint Presentation</vt:lpstr>
      <vt:lpstr>PowerPoint Presentation</vt:lpstr>
    </vt:vector>
  </TitlesOfParts>
  <Manager/>
  <Company>Watertree Press LLC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Alfred P. Rovai</dc:creator>
  <cp:keywords/>
  <dc:description/>
  <cp:lastModifiedBy>Alfred Rovai</cp:lastModifiedBy>
  <cp:revision>94</cp:revision>
  <dcterms:created xsi:type="dcterms:W3CDTF">2013-06-04T13:30:25Z</dcterms:created>
  <dcterms:modified xsi:type="dcterms:W3CDTF">2013-08-27T10:17:49Z</dcterms:modified>
  <cp:category/>
</cp:coreProperties>
</file>